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</p:sldIdLst>
  <p:sldSz cx="18288000" cy="10287000"/>
  <p:notesSz cx="6858000" cy="9144000"/>
  <p:embeddedFontLst>
    <p:embeddedFont>
      <p:font typeface="Playfair Display" charset="1" panose="00000500000000000000"/>
      <p:regular r:id="rId6"/>
    </p:embeddedFont>
    <p:embeddedFont>
      <p:font typeface="Playfair Display Bold" charset="1" panose="00000800000000000000"/>
      <p:regular r:id="rId7"/>
    </p:embeddedFont>
    <p:embeddedFont>
      <p:font typeface="Playfair Display Italics" charset="1" panose="00000500000000000000"/>
      <p:regular r:id="rId8"/>
    </p:embeddedFont>
    <p:embeddedFont>
      <p:font typeface="Playfair Display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Quattrocento" charset="1" panose="02020502030000000404"/>
      <p:regular r:id="rId14"/>
    </p:embeddedFont>
    <p:embeddedFont>
      <p:font typeface="Quattrocento Bold" charset="1" panose="020208020300000004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31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92027" y="4648548"/>
            <a:ext cx="14903991" cy="4960150"/>
            <a:chOff x="0" y="0"/>
            <a:chExt cx="19871988" cy="661353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44812" r="0" b="4952"/>
            <a:stretch>
              <a:fillRect/>
            </a:stretch>
          </p:blipFill>
          <p:spPr>
            <a:xfrm flipH="false" flipV="false">
              <a:off x="0" y="0"/>
              <a:ext cx="19871988" cy="6613533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028722" y="2876906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1069836"/>
            <a:ext cx="16230645" cy="136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layfair Display Bold"/>
              </a:rPr>
              <a:t>PROGRESS PROGRAM KERJA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655" y="2943581"/>
            <a:ext cx="16230645" cy="128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Playfair Display Bold"/>
              </a:rPr>
              <a:t>BENDAHARA UMUM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17461"/>
            <a:ext cx="1623062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Pembuatan SOP Keuangan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28824" y="2644779"/>
            <a:ext cx="1383037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attrocento Bold"/>
              </a:rPr>
              <a:t>Pembuatan prosedur uang masuk dan uang keluar, serta alur proses Keuangan BEM KM FTI UNAND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60112" y="4359279"/>
            <a:ext cx="12967775" cy="3653785"/>
            <a:chOff x="0" y="0"/>
            <a:chExt cx="3415381" cy="9623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15381" cy="962314"/>
            </a:xfrm>
            <a:custGeom>
              <a:avLst/>
              <a:gdLst/>
              <a:ahLst/>
              <a:cxnLst/>
              <a:rect r="r" b="b" t="t" l="l"/>
              <a:pathLst>
                <a:path h="962314" w="3415381">
                  <a:moveTo>
                    <a:pt x="0" y="0"/>
                  </a:moveTo>
                  <a:lnTo>
                    <a:pt x="3415381" y="0"/>
                  </a:lnTo>
                  <a:lnTo>
                    <a:pt x="3415381" y="962314"/>
                  </a:lnTo>
                  <a:lnTo>
                    <a:pt x="0" y="9623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938829" y="4667905"/>
            <a:ext cx="12410364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Status Pelaksanaan : 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Terlaksana (19 Februari 2023)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Progress &amp; Kendala :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Pembuatan SOP Keungan telah di sosialisasikan ke masing-masing bendahara dinas dan biro. Tidak ada kendala.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Target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 : Bendahara umum, dinas, dan biro tetap berpatokan terhadap SOP keuangan yang berlaku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678" y="3341576"/>
            <a:ext cx="6774619" cy="4805228"/>
          </a:xfrm>
          <a:custGeom>
            <a:avLst/>
            <a:gdLst/>
            <a:ahLst/>
            <a:cxnLst/>
            <a:rect r="r" b="b" t="t" l="l"/>
            <a:pathLst>
              <a:path h="4805228" w="6774619">
                <a:moveTo>
                  <a:pt x="0" y="0"/>
                </a:moveTo>
                <a:lnTo>
                  <a:pt x="6774618" y="0"/>
                </a:lnTo>
                <a:lnTo>
                  <a:pt x="6774618" y="4805228"/>
                </a:lnTo>
                <a:lnTo>
                  <a:pt x="0" y="48052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627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96770" y="3396577"/>
            <a:ext cx="8562530" cy="4805228"/>
          </a:xfrm>
          <a:custGeom>
            <a:avLst/>
            <a:gdLst/>
            <a:ahLst/>
            <a:cxnLst/>
            <a:rect r="r" b="b" t="t" l="l"/>
            <a:pathLst>
              <a:path h="4805228" w="8562530">
                <a:moveTo>
                  <a:pt x="0" y="0"/>
                </a:moveTo>
                <a:lnTo>
                  <a:pt x="8562530" y="0"/>
                </a:lnTo>
                <a:lnTo>
                  <a:pt x="8562530" y="4805228"/>
                </a:lnTo>
                <a:lnTo>
                  <a:pt x="0" y="4805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6350" y="1274016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Dokumentasi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34462" y="1115943"/>
            <a:ext cx="902486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Caring and Expand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234462" y="2567728"/>
            <a:ext cx="9024838" cy="2494160"/>
            <a:chOff x="0" y="0"/>
            <a:chExt cx="12033117" cy="3325547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29142" r="0" b="29142"/>
            <a:stretch>
              <a:fillRect/>
            </a:stretch>
          </p:blipFill>
          <p:spPr>
            <a:xfrm flipH="false" flipV="false">
              <a:off x="0" y="0"/>
              <a:ext cx="12033117" cy="3325547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28678" y="3256096"/>
            <a:ext cx="6748047" cy="3774807"/>
            <a:chOff x="0" y="0"/>
            <a:chExt cx="1777263" cy="9941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7263" cy="994188"/>
            </a:xfrm>
            <a:custGeom>
              <a:avLst/>
              <a:gdLst/>
              <a:ahLst/>
              <a:cxnLst/>
              <a:rect r="r" b="b" t="t" l="l"/>
              <a:pathLst>
                <a:path h="994188" w="1777263">
                  <a:moveTo>
                    <a:pt x="0" y="0"/>
                  </a:moveTo>
                  <a:lnTo>
                    <a:pt x="1777263" y="0"/>
                  </a:lnTo>
                  <a:lnTo>
                    <a:pt x="1777263" y="994188"/>
                  </a:lnTo>
                  <a:lnTo>
                    <a:pt x="0" y="99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559929" y="5480988"/>
            <a:ext cx="8373926" cy="373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attrocento Bold"/>
              </a:rPr>
              <a:t>Membantu dan mengembangkan kemampuan bendahara dinas, biro dan lembaga memberikan penjelasan mengenai tata cara alur keuangan dan pencatatan pada laporan seperti di proposal, pembukuan dinas, dsb jika ada menemui kesulitan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8452" y="3568248"/>
            <a:ext cx="6161394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Status Pelaksanaan : 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Sedang Berjalan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Progress &amp; Kendala :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QnA : sedang berjalan.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Webinar :  terlaksana (21 Mei 2023)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Target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 : -</a:t>
            </a:r>
          </a:p>
          <a:p>
            <a:pPr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31601" y="3332504"/>
            <a:ext cx="4740637" cy="5925796"/>
          </a:xfrm>
          <a:custGeom>
            <a:avLst/>
            <a:gdLst/>
            <a:ahLst/>
            <a:cxnLst/>
            <a:rect r="r" b="b" t="t" l="l"/>
            <a:pathLst>
              <a:path h="5925796" w="4740637">
                <a:moveTo>
                  <a:pt x="0" y="0"/>
                </a:moveTo>
                <a:lnTo>
                  <a:pt x="4740637" y="0"/>
                </a:lnTo>
                <a:lnTo>
                  <a:pt x="4740637" y="5925796"/>
                </a:lnTo>
                <a:lnTo>
                  <a:pt x="0" y="5925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60780" y="3332504"/>
            <a:ext cx="10534748" cy="5925796"/>
          </a:xfrm>
          <a:custGeom>
            <a:avLst/>
            <a:gdLst/>
            <a:ahLst/>
            <a:cxnLst/>
            <a:rect r="r" b="b" t="t" l="l"/>
            <a:pathLst>
              <a:path h="5925796" w="10534748">
                <a:moveTo>
                  <a:pt x="0" y="0"/>
                </a:moveTo>
                <a:lnTo>
                  <a:pt x="10534748" y="0"/>
                </a:lnTo>
                <a:lnTo>
                  <a:pt x="10534748" y="5925796"/>
                </a:lnTo>
                <a:lnTo>
                  <a:pt x="0" y="5925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86350" y="1274016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Dokumentasi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58262"/>
            <a:ext cx="9064915" cy="2934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Membuat Rancangan Anggaran Pendapatan dan Belanja Negara (RAPBN)</a:t>
            </a:r>
            <a:r>
              <a:rPr lang="en-US" sz="5600">
                <a:solidFill>
                  <a:srgbClr val="000000"/>
                </a:solidFill>
                <a:latin typeface="Playfair Display Bold"/>
              </a:rPr>
              <a:t>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552770" y="1263037"/>
            <a:ext cx="5706552" cy="7017986"/>
            <a:chOff x="0" y="0"/>
            <a:chExt cx="1502960" cy="18483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02960" cy="1848358"/>
            </a:xfrm>
            <a:custGeom>
              <a:avLst/>
              <a:gdLst/>
              <a:ahLst/>
              <a:cxnLst/>
              <a:rect r="r" b="b" t="t" l="l"/>
              <a:pathLst>
                <a:path h="1848358" w="1502960">
                  <a:moveTo>
                    <a:pt x="0" y="0"/>
                  </a:moveTo>
                  <a:lnTo>
                    <a:pt x="1502960" y="0"/>
                  </a:lnTo>
                  <a:lnTo>
                    <a:pt x="1502960" y="1848358"/>
                  </a:lnTo>
                  <a:lnTo>
                    <a:pt x="0" y="184835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7442835"/>
            <a:ext cx="7881573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attrocento Bold"/>
              </a:rPr>
              <a:t>Membuat Rancangan Anggaran Pendapatan dan Belanja Negara sebagai pedoman </a:t>
            </a:r>
            <a:r>
              <a:rPr lang="en-US" sz="3000">
                <a:solidFill>
                  <a:srgbClr val="000000"/>
                </a:solidFill>
                <a:latin typeface="Quattrocento Bold"/>
              </a:rPr>
              <a:t>penerimaan dan pengeluaran kas negara BEM KM FTI UNAND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4615669"/>
            <a:ext cx="9417570" cy="2380295"/>
            <a:chOff x="0" y="0"/>
            <a:chExt cx="12556761" cy="3173727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3"/>
            <a:srcRect l="0" t="15247" r="0" b="39718"/>
            <a:stretch>
              <a:fillRect/>
            </a:stretch>
          </p:blipFill>
          <p:spPr>
            <a:xfrm flipH="false" flipV="false">
              <a:off x="0" y="0"/>
              <a:ext cx="12556761" cy="3173727"/>
            </a:xfrm>
            <a:prstGeom prst="rect">
              <a:avLst/>
            </a:prstGeom>
          </p:spPr>
        </p:pic>
      </p:grpSp>
      <p:sp>
        <p:nvSpPr>
          <p:cNvPr name="TextBox 14" id="14"/>
          <p:cNvSpPr txBox="true"/>
          <p:nvPr/>
        </p:nvSpPr>
        <p:spPr>
          <a:xfrm rot="0">
            <a:off x="12047048" y="1521466"/>
            <a:ext cx="4717996" cy="643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Status Pelaksanaan : 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Terlaksana (27 Januari 2023)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Progress &amp; Kendala :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Pembuatan RAPBN telah dilaksanakan pada awal kepengurusan.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Pembuatan revisi RAPBN serta penetapan dana darurat.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Target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 : Jika ada kegiatan yang memerlukan dana lebih dapat dipertimbangan terlebih dahulu.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15840" y="2257960"/>
            <a:ext cx="13456320" cy="7159408"/>
          </a:xfrm>
          <a:custGeom>
            <a:avLst/>
            <a:gdLst/>
            <a:ahLst/>
            <a:cxnLst/>
            <a:rect r="r" b="b" t="t" l="l"/>
            <a:pathLst>
              <a:path h="7159408" w="13456320">
                <a:moveTo>
                  <a:pt x="0" y="0"/>
                </a:moveTo>
                <a:lnTo>
                  <a:pt x="13456320" y="0"/>
                </a:lnTo>
                <a:lnTo>
                  <a:pt x="13456320" y="7159408"/>
                </a:lnTo>
                <a:lnTo>
                  <a:pt x="0" y="71594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86350" y="1274016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Dokumentasi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135190"/>
            <a:ext cx="16230645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Playfair Display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280504" y="-169709"/>
            <a:ext cx="4687810" cy="10626417"/>
            <a:chOff x="0" y="0"/>
            <a:chExt cx="6250414" cy="1416855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0826" t="0" r="10826" b="0"/>
            <a:stretch>
              <a:fillRect/>
            </a:stretch>
          </p:blipFill>
          <p:spPr>
            <a:xfrm flipH="false" flipV="false">
              <a:off x="0" y="0"/>
              <a:ext cx="6250414" cy="14168556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53412" y="4579234"/>
            <a:ext cx="7449219" cy="1921677"/>
            <a:chOff x="0" y="0"/>
            <a:chExt cx="9932292" cy="256223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>
              <a:alphaModFix amt="51000"/>
            </a:blip>
            <a:srcRect l="0" t="9530" r="0" b="51773"/>
            <a:stretch>
              <a:fillRect/>
            </a:stretch>
          </p:blipFill>
          <p:spPr>
            <a:xfrm flipH="false" flipV="false">
              <a:off x="0" y="0"/>
              <a:ext cx="9932292" cy="2562236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8613690" y="5764211"/>
            <a:ext cx="4016952" cy="56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  <a:spcBef>
                <a:spcPct val="0"/>
              </a:spcBef>
            </a:pPr>
            <a:r>
              <a:rPr lang="en-US" sz="3312">
                <a:solidFill>
                  <a:srgbClr val="000000"/>
                </a:solidFill>
                <a:latin typeface="Quattrocento"/>
              </a:rPr>
              <a:t>BENDAHARA UMUM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95545" y="4455409"/>
            <a:ext cx="6658664" cy="1127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5"/>
              </a:lnSpc>
              <a:spcBef>
                <a:spcPct val="0"/>
              </a:spcBef>
            </a:pPr>
            <a:r>
              <a:rPr lang="en-US" sz="6625">
                <a:solidFill>
                  <a:srgbClr val="000000"/>
                </a:solidFill>
                <a:latin typeface="Playfair Display Bold"/>
              </a:rPr>
              <a:t>Nadia Nur Saida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8693" y="1593826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Program Kerja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449355" y="1222236"/>
            <a:ext cx="4809967" cy="8036064"/>
            <a:chOff x="0" y="0"/>
            <a:chExt cx="6413290" cy="1071475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12590" t="0" r="12590" b="0"/>
            <a:stretch>
              <a:fillRect/>
            </a:stretch>
          </p:blipFill>
          <p:spPr>
            <a:xfrm flipH="false" flipV="false">
              <a:off x="0" y="0"/>
              <a:ext cx="6413290" cy="10714753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913256" y="3003674"/>
            <a:ext cx="3073172" cy="1285145"/>
          </a:xfrm>
          <a:custGeom>
            <a:avLst/>
            <a:gdLst/>
            <a:ahLst/>
            <a:cxnLst/>
            <a:rect r="r" b="b" t="t" l="l"/>
            <a:pathLst>
              <a:path h="1285145" w="3073172">
                <a:moveTo>
                  <a:pt x="0" y="0"/>
                </a:moveTo>
                <a:lnTo>
                  <a:pt x="3073172" y="0"/>
                </a:lnTo>
                <a:lnTo>
                  <a:pt x="3073172" y="1285144"/>
                </a:lnTo>
                <a:lnTo>
                  <a:pt x="0" y="1285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045337" y="3419551"/>
            <a:ext cx="28090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Quattrocento Bold"/>
              </a:rPr>
              <a:t>Laporan Keuangan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94310" y="3212813"/>
            <a:ext cx="280900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Quattrocento Bold"/>
              </a:rPr>
              <a:t>Pembuatan SOP Keuangan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913233" y="5362855"/>
            <a:ext cx="3073172" cy="1285145"/>
          </a:xfrm>
          <a:custGeom>
            <a:avLst/>
            <a:gdLst/>
            <a:ahLst/>
            <a:cxnLst/>
            <a:rect r="r" b="b" t="t" l="l"/>
            <a:pathLst>
              <a:path h="1285145" w="3073172">
                <a:moveTo>
                  <a:pt x="0" y="0"/>
                </a:moveTo>
                <a:lnTo>
                  <a:pt x="3073173" y="0"/>
                </a:lnTo>
                <a:lnTo>
                  <a:pt x="3073173" y="1285145"/>
                </a:lnTo>
                <a:lnTo>
                  <a:pt x="0" y="128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045315" y="5778733"/>
            <a:ext cx="28090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Quattrocento Bold"/>
              </a:rPr>
              <a:t>Caring and Expand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062229" y="5362855"/>
            <a:ext cx="3073172" cy="1285145"/>
          </a:xfrm>
          <a:custGeom>
            <a:avLst/>
            <a:gdLst/>
            <a:ahLst/>
            <a:cxnLst/>
            <a:rect r="r" b="b" t="t" l="l"/>
            <a:pathLst>
              <a:path h="1285145" w="3073172">
                <a:moveTo>
                  <a:pt x="0" y="0"/>
                </a:moveTo>
                <a:lnTo>
                  <a:pt x="3073172" y="0"/>
                </a:lnTo>
                <a:lnTo>
                  <a:pt x="3073172" y="1285145"/>
                </a:lnTo>
                <a:lnTo>
                  <a:pt x="0" y="128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194310" y="5778733"/>
            <a:ext cx="28090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Quattrocento Bold"/>
              </a:rPr>
              <a:t>Iuran Kas Negara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90986" y="7712168"/>
            <a:ext cx="382363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Quattrocento Bold"/>
              </a:rPr>
              <a:t>Membuat Rancangan Anggaran Pendapatan dan Belanja Negara (RAPBN)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7062229" y="3006486"/>
            <a:ext cx="3073172" cy="1285145"/>
          </a:xfrm>
          <a:custGeom>
            <a:avLst/>
            <a:gdLst/>
            <a:ahLst/>
            <a:cxnLst/>
            <a:rect r="r" b="b" t="t" l="l"/>
            <a:pathLst>
              <a:path h="1285145" w="3073172">
                <a:moveTo>
                  <a:pt x="0" y="0"/>
                </a:moveTo>
                <a:lnTo>
                  <a:pt x="3073172" y="0"/>
                </a:lnTo>
                <a:lnTo>
                  <a:pt x="3073172" y="1285144"/>
                </a:lnTo>
                <a:lnTo>
                  <a:pt x="0" y="1285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449819" y="7457625"/>
            <a:ext cx="4305962" cy="1800675"/>
          </a:xfrm>
          <a:custGeom>
            <a:avLst/>
            <a:gdLst/>
            <a:ahLst/>
            <a:cxnLst/>
            <a:rect r="r" b="b" t="t" l="l"/>
            <a:pathLst>
              <a:path h="1800675" w="4305962">
                <a:moveTo>
                  <a:pt x="0" y="0"/>
                </a:moveTo>
                <a:lnTo>
                  <a:pt x="4305962" y="0"/>
                </a:lnTo>
                <a:lnTo>
                  <a:pt x="4305962" y="1800675"/>
                </a:lnTo>
                <a:lnTo>
                  <a:pt x="0" y="1800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117461"/>
            <a:ext cx="1623062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Iuran Kas Negara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268032" y="2242045"/>
            <a:ext cx="11751936" cy="1770180"/>
            <a:chOff x="0" y="0"/>
            <a:chExt cx="15669248" cy="2360241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17581" r="0" b="59824"/>
            <a:stretch>
              <a:fillRect/>
            </a:stretch>
          </p:blipFill>
          <p:spPr>
            <a:xfrm flipH="false" flipV="false">
              <a:off x="0" y="0"/>
              <a:ext cx="15669248" cy="2360241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2228802" y="4305300"/>
            <a:ext cx="13830374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attrocento Bold"/>
              </a:rPr>
              <a:t>Mengumpulkan iuran dari seluruh pengurus sebagai salah satu uang  masuk dari kas Negara BEM KM FTI UNAND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59549" y="5820370"/>
            <a:ext cx="14368924" cy="4327168"/>
            <a:chOff x="0" y="0"/>
            <a:chExt cx="3784408" cy="113966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84408" cy="1139666"/>
            </a:xfrm>
            <a:custGeom>
              <a:avLst/>
              <a:gdLst/>
              <a:ahLst/>
              <a:cxnLst/>
              <a:rect r="r" b="b" t="t" l="l"/>
              <a:pathLst>
                <a:path h="1139666" w="3784408">
                  <a:moveTo>
                    <a:pt x="0" y="0"/>
                  </a:moveTo>
                  <a:lnTo>
                    <a:pt x="3784408" y="0"/>
                  </a:lnTo>
                  <a:lnTo>
                    <a:pt x="3784408" y="1139666"/>
                  </a:lnTo>
                  <a:lnTo>
                    <a:pt x="0" y="11396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228802" y="5954712"/>
            <a:ext cx="6915209" cy="346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Status Pelaksanaan : 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Sedang Berjalan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Progress &amp; Kendala :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Iuan kas pengurus terkumpul selama 4 bln.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Februari : Rp 662.000,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Maret : Rp 600.000,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April : Rp 600.000.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Mei : Rp 665.000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66831" y="5971639"/>
            <a:ext cx="6292345" cy="395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Kendala  : 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Uang kas terhitung minus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Pemasukan : Rp 4.483.600</a:t>
            </a:r>
          </a:p>
          <a:p>
            <a:pPr>
              <a:lnSpc>
                <a:spcPts val="3919"/>
              </a:lnSpc>
            </a:pPr>
            <a:r>
              <a:rPr lang="en-US" sz="2799" u="sng">
                <a:solidFill>
                  <a:srgbClr val="000000"/>
                </a:solidFill>
                <a:latin typeface="Quattrocento"/>
              </a:rPr>
              <a:t>Rincian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Uang kas = Rp 2.647.000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Sisa dana kegiatan = Rp 836.600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Keuntungan bistect = Rp 1.000.000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Pengeluaran : Rp 6.549.000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Minus : - Rp 2.065.400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789209" y="2398205"/>
            <a:ext cx="5559356" cy="7517368"/>
          </a:xfrm>
          <a:custGeom>
            <a:avLst/>
            <a:gdLst/>
            <a:ahLst/>
            <a:cxnLst/>
            <a:rect r="r" b="b" t="t" l="l"/>
            <a:pathLst>
              <a:path h="7517368" w="5559356">
                <a:moveTo>
                  <a:pt x="0" y="0"/>
                </a:moveTo>
                <a:lnTo>
                  <a:pt x="5559356" y="0"/>
                </a:lnTo>
                <a:lnTo>
                  <a:pt x="5559356" y="7517368"/>
                </a:lnTo>
                <a:lnTo>
                  <a:pt x="0" y="751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75644" y="2398205"/>
            <a:ext cx="5923146" cy="7517368"/>
          </a:xfrm>
          <a:custGeom>
            <a:avLst/>
            <a:gdLst/>
            <a:ahLst/>
            <a:cxnLst/>
            <a:rect r="r" b="b" t="t" l="l"/>
            <a:pathLst>
              <a:path h="7517368" w="5923146">
                <a:moveTo>
                  <a:pt x="0" y="0"/>
                </a:moveTo>
                <a:lnTo>
                  <a:pt x="5923147" y="0"/>
                </a:lnTo>
                <a:lnTo>
                  <a:pt x="5923147" y="7517368"/>
                </a:lnTo>
                <a:lnTo>
                  <a:pt x="0" y="75173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86350" y="1274016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Dokumentasi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759780" y="3065522"/>
            <a:ext cx="4768439" cy="6192778"/>
          </a:xfrm>
          <a:custGeom>
            <a:avLst/>
            <a:gdLst/>
            <a:ahLst/>
            <a:cxnLst/>
            <a:rect r="r" b="b" t="t" l="l"/>
            <a:pathLst>
              <a:path h="6192778" w="4768439">
                <a:moveTo>
                  <a:pt x="0" y="0"/>
                </a:moveTo>
                <a:lnTo>
                  <a:pt x="4768440" y="0"/>
                </a:lnTo>
                <a:lnTo>
                  <a:pt x="4768440" y="6192778"/>
                </a:lnTo>
                <a:lnTo>
                  <a:pt x="0" y="6192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6350" y="1386947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SCAN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117461"/>
            <a:ext cx="1623062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Laporan Keuangan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28824" y="4492028"/>
            <a:ext cx="13830374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attrocento Bold"/>
              </a:rPr>
              <a:t>Mencatat semua pengeluaran dan pemasukan BEM KM FTI UNAND, pengarsipan kuitansi kegiatan, bon, faktur, dan sebagainya.</a:t>
            </a:r>
          </a:p>
          <a:p>
            <a:pPr algn="ctr">
              <a:lnSpc>
                <a:spcPts val="420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28678" y="2242045"/>
            <a:ext cx="16230622" cy="1897343"/>
            <a:chOff x="0" y="0"/>
            <a:chExt cx="21640830" cy="252979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59584" r="0" b="22880"/>
            <a:stretch>
              <a:fillRect/>
            </a:stretch>
          </p:blipFill>
          <p:spPr>
            <a:xfrm flipH="false" flipV="false">
              <a:off x="0" y="0"/>
              <a:ext cx="21640830" cy="252979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587144" y="6263678"/>
            <a:ext cx="13113690" cy="3484207"/>
            <a:chOff x="0" y="0"/>
            <a:chExt cx="3453811" cy="9176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53811" cy="917651"/>
            </a:xfrm>
            <a:custGeom>
              <a:avLst/>
              <a:gdLst/>
              <a:ahLst/>
              <a:cxnLst/>
              <a:rect r="r" b="b" t="t" l="l"/>
              <a:pathLst>
                <a:path h="917651" w="3453811">
                  <a:moveTo>
                    <a:pt x="0" y="0"/>
                  </a:moveTo>
                  <a:lnTo>
                    <a:pt x="3453811" y="0"/>
                  </a:lnTo>
                  <a:lnTo>
                    <a:pt x="3453811" y="917651"/>
                  </a:lnTo>
                  <a:lnTo>
                    <a:pt x="0" y="917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019442" y="6450012"/>
            <a:ext cx="12410364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Status Pelaksanaan : 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Sedang Berjalan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Progress &amp; Kendala :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"/>
              </a:rPr>
              <a:t>Lambatnya penyampaian laporan keuangan  serta penyerahan Bukti bon, faktur dan kuitansi kegiatan dalam bentuk fisik masih belum  diserahakan kpd bendahara umum.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Quattrocento Bold"/>
              </a:rPr>
              <a:t>Target</a:t>
            </a:r>
            <a:r>
              <a:rPr lang="en-US" sz="2799">
                <a:solidFill>
                  <a:srgbClr val="000000"/>
                </a:solidFill>
                <a:latin typeface="Quattrocento"/>
              </a:rPr>
              <a:t> : Mengingatkan kembali bendahara dinas dan biro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44572" y="1091742"/>
            <a:ext cx="11198855" cy="6715900"/>
          </a:xfrm>
          <a:custGeom>
            <a:avLst/>
            <a:gdLst/>
            <a:ahLst/>
            <a:cxnLst/>
            <a:rect r="r" b="b" t="t" l="l"/>
            <a:pathLst>
              <a:path h="6715900" w="11198855">
                <a:moveTo>
                  <a:pt x="0" y="0"/>
                </a:moveTo>
                <a:lnTo>
                  <a:pt x="11198856" y="0"/>
                </a:lnTo>
                <a:lnTo>
                  <a:pt x="11198856" y="6715899"/>
                </a:lnTo>
                <a:lnTo>
                  <a:pt x="0" y="67158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80" r="0" b="-3691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28067" y="8095028"/>
            <a:ext cx="11215360" cy="1915171"/>
          </a:xfrm>
          <a:custGeom>
            <a:avLst/>
            <a:gdLst/>
            <a:ahLst/>
            <a:cxnLst/>
            <a:rect r="r" b="b" t="t" l="l"/>
            <a:pathLst>
              <a:path h="1915171" w="11215360">
                <a:moveTo>
                  <a:pt x="0" y="0"/>
                </a:moveTo>
                <a:lnTo>
                  <a:pt x="11215361" y="0"/>
                </a:lnTo>
                <a:lnTo>
                  <a:pt x="11215361" y="1915171"/>
                </a:lnTo>
                <a:lnTo>
                  <a:pt x="0" y="191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997892" y="9201150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-1872300" y="5212804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DOKUMENTASI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20561" y="7561628"/>
            <a:ext cx="13830374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Quattrocento Bold"/>
              </a:rPr>
              <a:t>..................................................................................................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1604" r="0" b="11604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537661" y="2784055"/>
            <a:ext cx="5212678" cy="6633313"/>
          </a:xfrm>
          <a:custGeom>
            <a:avLst/>
            <a:gdLst/>
            <a:ahLst/>
            <a:cxnLst/>
            <a:rect r="r" b="b" t="t" l="l"/>
            <a:pathLst>
              <a:path h="6633313" w="5212678">
                <a:moveTo>
                  <a:pt x="0" y="0"/>
                </a:moveTo>
                <a:lnTo>
                  <a:pt x="5212678" y="0"/>
                </a:lnTo>
                <a:lnTo>
                  <a:pt x="5212678" y="6633313"/>
                </a:lnTo>
                <a:lnTo>
                  <a:pt x="0" y="6633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302633" y="9201150"/>
            <a:ext cx="956667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page 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6350" y="1386947"/>
            <a:ext cx="811530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Playfair Display Bold"/>
              </a:rPr>
              <a:t>SCAN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5315"/>
            <a:ext cx="3266434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 Bold"/>
              </a:rPr>
              <a:t>BEM KM FTI UNAND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7892" y="615315"/>
            <a:ext cx="5261408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Quattrocento"/>
              </a:rPr>
              <a:t>Kabinet Agile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DAFdeQBd-MA</dc:identifier>
  <dcterms:modified xsi:type="dcterms:W3CDTF">2011-08-01T06:04:30Z</dcterms:modified>
  <cp:revision>1</cp:revision>
  <dc:title>Program Kerja Bendahara Umum</dc:title>
</cp:coreProperties>
</file>